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4"/>
  </p:sldMasterIdLst>
  <p:notesMasterIdLst>
    <p:notesMasterId r:id="rId13"/>
  </p:notesMasterIdLst>
  <p:sldIdLst>
    <p:sldId id="269" r:id="rId5"/>
    <p:sldId id="261" r:id="rId6"/>
    <p:sldId id="257" r:id="rId7"/>
    <p:sldId id="264" r:id="rId8"/>
    <p:sldId id="260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7965-2846-4DE8-AC8F-3FF9FD32FA53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2AFD-9AB3-4FDA-B222-640527AE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2261D-77B8-4EB3-9908-04291ECA00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TitleMas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4876800"/>
            <a:ext cx="8610600" cy="1676400"/>
          </a:xfrm>
          <a:prstGeom prst="rect">
            <a:avLst/>
          </a:prstGeom>
          <a:solidFill>
            <a:srgbClr val="0D8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1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5715000"/>
            <a:ext cx="7772400" cy="762000"/>
          </a:xfrm>
        </p:spPr>
        <p:txBody>
          <a:bodyPr rtlCol="0">
            <a:normAutofit/>
          </a:bodyPr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6EE354-E2C4-483C-8DBB-25B0A8D36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8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Footer-Sl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007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120063" y="624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F0C5289-6BE1-4274-BD73-516C4EB90381}" type="slidenum">
              <a:rPr lang="en-US" sz="1400" b="1">
                <a:solidFill>
                  <a:schemeClr val="bg1"/>
                </a:solidFill>
                <a:latin typeface="Georgia" pitchFamily="18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0" y="6248400"/>
            <a:ext cx="4800600" cy="307975"/>
          </a:xfrm>
          <a:prstGeom prst="rect">
            <a:avLst/>
          </a:prstGeom>
          <a:ln/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6" r:id="rId2"/>
    <p:sldLayoutId id="2147483827" r:id="rId3"/>
    <p:sldLayoutId id="2147483828" r:id="rId4"/>
    <p:sldLayoutId id="2147483830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7724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CMS Migration to </a:t>
            </a:r>
            <a:r>
              <a:rPr lang="en-US" sz="3600" dirty="0" smtClean="0"/>
              <a:t>SiteManager</a:t>
            </a: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019800"/>
            <a:ext cx="7772400" cy="45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Division of Construction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</a:t>
            </a:r>
            <a:r>
              <a:rPr lang="en-US" smtClean="0">
                <a:solidFill>
                  <a:schemeClr val="tx1"/>
                </a:solidFill>
              </a:rPr>
              <a:t>onstruction </a:t>
            </a:r>
            <a:r>
              <a:rPr lang="en-US" smtClean="0"/>
              <a:t>M</a:t>
            </a:r>
            <a:r>
              <a:rPr lang="en-US" smtClean="0">
                <a:solidFill>
                  <a:schemeClr val="tx1"/>
                </a:solidFill>
              </a:rPr>
              <a:t>anagement </a:t>
            </a:r>
            <a:r>
              <a:rPr lang="en-US" smtClean="0"/>
              <a:t>S</a:t>
            </a:r>
            <a:r>
              <a:rPr lang="en-US" smtClean="0">
                <a:solidFill>
                  <a:schemeClr val="tx1"/>
                </a:solidFill>
              </a:rPr>
              <a:t>ystem</a:t>
            </a:r>
          </a:p>
        </p:txBody>
      </p:sp>
      <p:sp>
        <p:nvSpPr>
          <p:cNvPr id="5123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CMS was implemented in 1993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First large system that made use of PCs, client-server software, and local and wide area networks. 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CMS pushed ODOT into the age of information technology.   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38600" cy="3913188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High cost to maintain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CMS is a mainframe application and ODOT is moving in the direction of removing all applications from Supra 2X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Unable to make significant enhancements to the application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Slow speed 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No archive capabilities.  Every project imported into CMS since 1993 is still in CMS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Limited to no growth for the future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mtClean="0"/>
          </a:p>
        </p:txBody>
      </p:sp>
      <p:sp>
        <p:nvSpPr>
          <p:cNvPr id="6148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905000"/>
            <a:ext cx="4038600" cy="4038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Same vendor developed CMS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Vendor maintenance releases and yearly upgrades 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ODOT can submit and gets to vote on  enhancements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SiteManager is part of the AASHTO product line  which integrates with  PES/LES, BAMS/DSS, Expedite, Estimator, SiteXchange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21 other states use SiteManager  - Large user support community</a:t>
            </a:r>
          </a:p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Growth for Future – off-line capabilities, standard electronic doc. templates, key-event e-mail distribution, file attachment, and an archive module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Why Move to SiteManger?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/>
              <a:t>SiteManager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tx1"/>
                </a:solidFill>
              </a:rPr>
              <a:t>Old Vs New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066800"/>
            <a:ext cx="3048000" cy="2159000"/>
          </a:xfrm>
          <a:noFill/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181225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505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/>
          <a:srcRect l="17146" t="21494" r="40866" b="26018"/>
          <a:stretch>
            <a:fillRect/>
          </a:stretch>
        </p:blipFill>
        <p:spPr bwMode="auto">
          <a:xfrm>
            <a:off x="1143000" y="3810000"/>
            <a:ext cx="2495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352800"/>
            <a:ext cx="35861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Placeholder 10"/>
          <p:cNvPicPr>
            <a:picLocks/>
          </p:cNvPicPr>
          <p:nvPr/>
        </p:nvPicPr>
        <p:blipFill>
          <a:blip r:embed="rId2" cstate="print"/>
          <a:srcRect l="20090" t="62886" r="41396" b="16824"/>
          <a:stretch>
            <a:fillRect/>
          </a:stretch>
        </p:blipFill>
        <p:spPr bwMode="auto">
          <a:xfrm>
            <a:off x="1905000" y="1143000"/>
            <a:ext cx="518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447800" y="3657600"/>
            <a:ext cx="6096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Pilot </a:t>
            </a:r>
          </a:p>
          <a:p>
            <a:pPr algn="ctr"/>
            <a:r>
              <a:rPr lang="en-US" sz="3200" b="1"/>
              <a:t>Implementation – March, 2010</a:t>
            </a:r>
          </a:p>
          <a:p>
            <a:endParaRPr lang="en-US" sz="1400" b="1"/>
          </a:p>
          <a:p>
            <a:pPr>
              <a:buFont typeface="Arial" charset="0"/>
              <a:buChar char="•"/>
            </a:pPr>
            <a:r>
              <a:rPr lang="en-US" sz="1400" b="1"/>
              <a:t>24 identified multi-year projects  </a:t>
            </a:r>
          </a:p>
          <a:p>
            <a:pPr>
              <a:buFont typeface="Arial" charset="0"/>
              <a:buChar char="•"/>
            </a:pPr>
            <a:r>
              <a:rPr lang="en-US" sz="1400" b="1"/>
              <a:t>7 districts</a:t>
            </a:r>
          </a:p>
          <a:p>
            <a:pPr>
              <a:buFont typeface="Arial" charset="0"/>
              <a:buChar char="•"/>
            </a:pPr>
            <a:r>
              <a:rPr lang="en-US" sz="1400" b="1"/>
              <a:t>First projects to start work in March, 2010</a:t>
            </a:r>
          </a:p>
          <a:p>
            <a:pPr>
              <a:buFont typeface="Arial" charset="0"/>
              <a:buChar char="•"/>
            </a:pPr>
            <a:r>
              <a:rPr lang="en-US" sz="1400" b="1"/>
              <a:t>Begin user training in February, 2010</a:t>
            </a:r>
          </a:p>
          <a:p>
            <a:pPr>
              <a:buFont typeface="Arial" charset="0"/>
              <a:buChar char="•"/>
            </a:pPr>
            <a:r>
              <a:rPr lang="en-US" sz="1400" b="1"/>
              <a:t>No conversion projects until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 Few Things to know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8486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SiteManager projects will run in parallel with CMS until ODOT is confident SiteManager is working correctly.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SiteManager will run in a terminal services environment located at the SOCC instead of being installed locally on the PC’s.  No more updates to download.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CMS Portal reports are being rewritten to reflect SiteManager </a:t>
            </a:r>
            <a:r>
              <a:rPr lang="en-US" dirty="0" smtClean="0"/>
              <a:t>terminology </a:t>
            </a:r>
            <a:r>
              <a:rPr lang="en-US" dirty="0"/>
              <a:t>and pull project data. 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A SiteManager GQL data model has been built.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Virtual Warehouse and </a:t>
            </a:r>
            <a:r>
              <a:rPr lang="en-US" dirty="0" err="1"/>
              <a:t>WebCMS</a:t>
            </a:r>
            <a:r>
              <a:rPr lang="en-US" dirty="0"/>
              <a:t> are being rewritten to pull SiteManager project data.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Terminology Changes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8077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 SiteManager Contract ID Vs CMS Project Number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Contract ID = MOT77246 (county/PID)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Project Number = 09-0103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 SiteManager Line Item Vs CMS Reference Number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Line Item = 0001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Reference Number = 1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 SiteManager Alt. ID Vs CMS Project Number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Alt. ID = 09-0103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Project Number = 09-0103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 SiteManager Project Number Vs CMS Part Code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Project Number = </a:t>
            </a:r>
            <a:r>
              <a:rPr lang="en-US" dirty="0" smtClean="0"/>
              <a:t>MOT77246-1/4  (Funding Identifier)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Part Code = 01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38200" y="1676400"/>
            <a:ext cx="7696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/>
              <a:t>CHANGE</a:t>
            </a:r>
          </a:p>
          <a:p>
            <a:pPr>
              <a:buFont typeface="Arial" charset="0"/>
              <a:buChar char="•"/>
            </a:pPr>
            <a:r>
              <a:rPr lang="en-US" sz="2000"/>
              <a:t>Large project that involves many internal and external customers </a:t>
            </a:r>
          </a:p>
          <a:p>
            <a:pPr>
              <a:buFont typeface="Arial" charset="0"/>
              <a:buChar char="•"/>
            </a:pPr>
            <a:r>
              <a:rPr lang="en-US" sz="2000"/>
              <a:t>CHANGE</a:t>
            </a:r>
          </a:p>
          <a:p>
            <a:pPr>
              <a:buFont typeface="Arial" charset="0"/>
              <a:buChar char="•"/>
            </a:pPr>
            <a:r>
              <a:rPr lang="en-US" sz="2000"/>
              <a:t>Largest IT system implementation since the implementation of         CMS</a:t>
            </a:r>
          </a:p>
          <a:p>
            <a:pPr>
              <a:buFont typeface="Arial" charset="0"/>
              <a:buChar char="•"/>
            </a:pPr>
            <a:r>
              <a:rPr lang="en-US" sz="2000"/>
              <a:t>CHANGE</a:t>
            </a:r>
          </a:p>
          <a:p>
            <a:pPr>
              <a:buFont typeface="Arial" charset="0"/>
              <a:buChar char="•"/>
            </a:pPr>
            <a:r>
              <a:rPr lang="en-US" sz="2000"/>
              <a:t>Training and Support </a:t>
            </a:r>
          </a:p>
          <a:p>
            <a:pPr>
              <a:buFont typeface="Arial" charset="0"/>
              <a:buChar char="•"/>
            </a:pPr>
            <a:r>
              <a:rPr lang="en-US" sz="2000"/>
              <a:t>CHANGE</a:t>
            </a:r>
          </a:p>
          <a:p>
            <a:pPr>
              <a:buFont typeface="Arial" charset="0"/>
              <a:buChar char="•"/>
            </a:pPr>
            <a:r>
              <a:rPr lang="en-US" sz="2000"/>
              <a:t>Marketing</a:t>
            </a:r>
          </a:p>
          <a:p>
            <a:pPr>
              <a:buFont typeface="Arial" charset="0"/>
              <a:buChar char="•"/>
            </a:pPr>
            <a:r>
              <a:rPr lang="en-US" sz="2000"/>
              <a:t>CHANGE</a:t>
            </a:r>
          </a:p>
          <a:p>
            <a:pPr>
              <a:buFont typeface="Arial" charset="0"/>
              <a:buChar char="•"/>
            </a:pPr>
            <a:endParaRPr lang="en-US" sz="2000"/>
          </a:p>
          <a:p>
            <a:pPr>
              <a:buFont typeface="Arial" charset="0"/>
              <a:buChar char="•"/>
            </a:pPr>
            <a:endParaRPr lang="en-US" sz="2000"/>
          </a:p>
          <a:p>
            <a:pPr>
              <a:buFont typeface="Arial" charset="0"/>
              <a:buChar char="•"/>
            </a:pPr>
            <a:endParaRPr lang="en-US" sz="2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Conaway Conference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_ODOT_JM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FEC6A3A38F641AD23CED719A1B156" ma:contentTypeVersion="9" ma:contentTypeDescription="Create a new document." ma:contentTypeScope="" ma:versionID="2beb22b28f3c4634dff6faa9619f4182">
  <xsd:schema xmlns:xsd="http://www.w3.org/2001/XMLSchema" xmlns:xs="http://www.w3.org/2001/XMLSchema" xmlns:p="http://schemas.microsoft.com/office/2006/metadata/properties" xmlns:ns2="cdf5cfbf-cf86-4eb7-ac31-a9fd0075546e" xmlns:ns3="http://schemas.microsoft.com/sharepoint/v4" targetNamespace="http://schemas.microsoft.com/office/2006/metadata/properties" ma:root="true" ma:fieldsID="9d016606db83273cb0d241b2cdd97286" ns2:_="" ns3:_="">
    <xsd:import namespace="cdf5cfbf-cf86-4eb7-ac31-a9fd0075546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F191E-33B2-4348-A1F2-17AFC54686AB}"/>
</file>

<file path=customXml/itemProps2.xml><?xml version="1.0" encoding="utf-8"?>
<ds:datastoreItem xmlns:ds="http://schemas.openxmlformats.org/officeDocument/2006/customXml" ds:itemID="{23C8D943-2CE2-42CB-BAA0-CA195C74037F}"/>
</file>

<file path=customXml/itemProps3.xml><?xml version="1.0" encoding="utf-8"?>
<ds:datastoreItem xmlns:ds="http://schemas.openxmlformats.org/officeDocument/2006/customXml" ds:itemID="{11AEAD4C-288A-47D6-A955-A02FDD713DA0}"/>
</file>

<file path=docProps/app.xml><?xml version="1.0" encoding="utf-8"?>
<Properties xmlns="http://schemas.openxmlformats.org/officeDocument/2006/extended-properties" xmlns:vt="http://schemas.openxmlformats.org/officeDocument/2006/docPropsVTypes">
  <Template>New ODOT MultiModal-2009</Template>
  <TotalTime>982</TotalTime>
  <Words>427</Words>
  <Application>Microsoft Office PowerPoint</Application>
  <PresentationFormat>On-screen Show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2009_ODOT_JM_Template</vt:lpstr>
      <vt:lpstr>CMS Migration to SiteManager</vt:lpstr>
      <vt:lpstr>Construction Management System</vt:lpstr>
      <vt:lpstr>Why Move to SiteManger?</vt:lpstr>
      <vt:lpstr>Old Vs New</vt:lpstr>
      <vt:lpstr>Slide 5</vt:lpstr>
      <vt:lpstr>A Few Things to know</vt:lpstr>
      <vt:lpstr>Terminology Changes</vt:lpstr>
      <vt:lpstr>Challenges</vt:lpstr>
    </vt:vector>
  </TitlesOfParts>
  <Company>Ohio Dept.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manverse</dc:creator>
  <cp:lastModifiedBy>gmiddlet</cp:lastModifiedBy>
  <cp:revision>85</cp:revision>
  <dcterms:created xsi:type="dcterms:W3CDTF">2009-08-24T13:23:22Z</dcterms:created>
  <dcterms:modified xsi:type="dcterms:W3CDTF">2010-03-02T20:01:49Z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0x010100549FEC6A3A38F641AD23CED719A1B156</vt:lpwstr>
  </property>
</Properties>
</file>